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  <p:embeddedFont>
      <p:font typeface="Fira Sans Extra Condensed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DA61E8-496F-4E1D-9FF4-A0992F1547C1}">
  <a:tblStyle styleId="{A0DA61E8-496F-4E1D-9FF4-A0992F1547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-bold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2da056d27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2da056d27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2da056d27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2da056d27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96fd5876e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96fd5876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2e6e4c7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2e6e4c7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2e6e4c7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2e6e4c7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2e6e4c76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2e6e4c76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96fd5876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96fd5876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32e6e4c76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32e6e4c7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2f6de67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2f6de67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2e6e4c7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2e6e4c7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32f6de674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32f6de674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2f6de674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32f6de674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2f6de67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2f6de67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41804d3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41804d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9566a474a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9566a474a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37d1d5d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37d1d5d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96fd5876e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96fd5876e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32da056d2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32da056d2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2da056d2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2da056d2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2da056d2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2da056d2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flight-satisfaction.herokuapp.com/" TargetMode="External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9FeIRuXJx9UT93clUlzz1NoXdboyWKnovnHMDtdCS48/copy#gid=481487198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Passenger Satisfaction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4116450" y="3562950"/>
            <a:ext cx="4570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2440009654 - </a:t>
            </a:r>
            <a:r>
              <a:rPr lang="en" sz="1700"/>
              <a:t>Darnell Kikoo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2440009162 - Matthew Adrianus Mulyono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2440076450 - </a:t>
            </a:r>
            <a:r>
              <a:rPr lang="en" sz="1700"/>
              <a:t>Winson Allan Wijaya</a:t>
            </a:r>
            <a:endParaRPr sz="1700"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Label Distribution (Boxplot)</a:t>
            </a:r>
            <a:endParaRPr/>
          </a:p>
        </p:txBody>
      </p:sp>
      <p:pic>
        <p:nvPicPr>
          <p:cNvPr id="417" name="Google Shape;4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4225"/>
            <a:ext cx="8839198" cy="360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/>
          <p:nvPr>
            <p:ph type="title"/>
          </p:nvPr>
        </p:nvSpPr>
        <p:spPr>
          <a:xfrm>
            <a:off x="457200" y="3111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</p:txBody>
      </p:sp>
      <p:pic>
        <p:nvPicPr>
          <p:cNvPr id="423" name="Google Shape;4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00" y="782875"/>
            <a:ext cx="5615784" cy="43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1319263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4"/>
          <p:cNvSpPr/>
          <p:nvPr/>
        </p:nvSpPr>
        <p:spPr>
          <a:xfrm>
            <a:off x="1490713" y="1094550"/>
            <a:ext cx="924000" cy="295200"/>
          </a:xfrm>
          <a:prstGeom prst="roundRect">
            <a:avLst>
              <a:gd fmla="val 50000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1395463" y="1389750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Split the data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1395477" y="1839063"/>
            <a:ext cx="1695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train_test_split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(train:test =4:1)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4"/>
          <p:cNvSpPr/>
          <p:nvPr/>
        </p:nvSpPr>
        <p:spPr>
          <a:xfrm>
            <a:off x="3471863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"/>
          <p:cNvSpPr/>
          <p:nvPr/>
        </p:nvSpPr>
        <p:spPr>
          <a:xfrm>
            <a:off x="3643313" y="109455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3548063" y="1389750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outliers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6" name="Google Shape;436;p24"/>
          <p:cNvSpPr txBox="1"/>
          <p:nvPr/>
        </p:nvSpPr>
        <p:spPr>
          <a:xfrm>
            <a:off x="3624263" y="1910872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Interquartile Range (IQR) to detect outliers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4810063" y="962025"/>
            <a:ext cx="37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5624463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"/>
          <p:cNvSpPr/>
          <p:nvPr/>
        </p:nvSpPr>
        <p:spPr>
          <a:xfrm>
            <a:off x="5795913" y="109455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5700663" y="1389750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Scale the data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5700663" y="1910859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Scale numerical data using MinMaxScaler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6962663" y="962025"/>
            <a:ext cx="37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43" name="Google Shape;443;p24"/>
          <p:cNvCxnSpPr>
            <a:stCxn id="429" idx="3"/>
            <a:endCxn id="433" idx="1"/>
          </p:cNvCxnSpPr>
          <p:nvPr/>
        </p:nvCxnSpPr>
        <p:spPr>
          <a:xfrm>
            <a:off x="3091063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4"/>
          <p:cNvCxnSpPr>
            <a:stCxn id="433" idx="3"/>
            <a:endCxn id="438" idx="1"/>
          </p:cNvCxnSpPr>
          <p:nvPr/>
        </p:nvCxnSpPr>
        <p:spPr>
          <a:xfrm>
            <a:off x="5243663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4"/>
          <p:cNvSpPr/>
          <p:nvPr/>
        </p:nvSpPr>
        <p:spPr>
          <a:xfrm>
            <a:off x="3395663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4"/>
          <p:cNvSpPr/>
          <p:nvPr/>
        </p:nvSpPr>
        <p:spPr>
          <a:xfrm>
            <a:off x="3567113" y="3226225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3471863" y="3521425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 Nominal Data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3471875" y="4033025"/>
            <a:ext cx="1771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One-Hot encode nominal columns using pandas.get_dummies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4733863" y="3093700"/>
            <a:ext cx="37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5814813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5986263" y="3226225"/>
            <a:ext cx="924000" cy="295200"/>
          </a:xfrm>
          <a:prstGeom prst="roundRect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24"/>
          <p:cNvSpPr txBox="1"/>
          <p:nvPr/>
        </p:nvSpPr>
        <p:spPr>
          <a:xfrm>
            <a:off x="5891013" y="3521425"/>
            <a:ext cx="14670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 Ordinal Data</a:t>
            </a:r>
            <a:endParaRPr b="1" sz="16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3" name="Google Shape;453;p24"/>
          <p:cNvSpPr txBox="1"/>
          <p:nvPr/>
        </p:nvSpPr>
        <p:spPr>
          <a:xfrm>
            <a:off x="5891025" y="4033025"/>
            <a:ext cx="1443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Encode ordinal columns using map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4"/>
          <p:cNvSpPr txBox="1"/>
          <p:nvPr/>
        </p:nvSpPr>
        <p:spPr>
          <a:xfrm>
            <a:off x="7153013" y="3093700"/>
            <a:ext cx="37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55" name="Google Shape;455;p24"/>
          <p:cNvCxnSpPr>
            <a:stCxn id="438" idx="2"/>
            <a:endCxn id="445" idx="0"/>
          </p:cNvCxnSpPr>
          <p:nvPr/>
        </p:nvCxnSpPr>
        <p:spPr>
          <a:xfrm rot="5400000">
            <a:off x="5206413" y="1789875"/>
            <a:ext cx="379200" cy="22287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6" name="Google Shape;456;p24"/>
          <p:cNvPicPr preferRelativeResize="0"/>
          <p:nvPr/>
        </p:nvPicPr>
        <p:blipFill rotWithShape="1">
          <a:blip r:embed="rId3">
            <a:alphaModFix/>
          </a:blip>
          <a:srcRect b="0" l="-689" r="-638" t="0"/>
          <a:stretch/>
        </p:blipFill>
        <p:spPr>
          <a:xfrm flipH="1">
            <a:off x="686624" y="2893775"/>
            <a:ext cx="2532202" cy="212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24"/>
          <p:cNvCxnSpPr/>
          <p:nvPr/>
        </p:nvCxnSpPr>
        <p:spPr>
          <a:xfrm>
            <a:off x="5157825" y="3997325"/>
            <a:ext cx="6591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Dataset</a:t>
            </a:r>
            <a:endParaRPr/>
          </a:p>
        </p:txBody>
      </p:sp>
      <p:pic>
        <p:nvPicPr>
          <p:cNvPr id="463" name="Google Shape;4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63925"/>
            <a:ext cx="7982100" cy="39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" name="Google Shape;4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565550"/>
            <a:ext cx="7981800" cy="1676400"/>
          </a:xfrm>
          <a:prstGeom prst="roundRect">
            <a:avLst>
              <a:gd fmla="val 467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25"/>
          <p:cNvSpPr txBox="1"/>
          <p:nvPr>
            <p:ph type="title"/>
          </p:nvPr>
        </p:nvSpPr>
        <p:spPr>
          <a:xfrm>
            <a:off x="457200" y="2046513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Outliers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6"/>
          <p:cNvSpPr txBox="1"/>
          <p:nvPr>
            <p:ph type="title"/>
          </p:nvPr>
        </p:nvSpPr>
        <p:spPr>
          <a:xfrm>
            <a:off x="457200" y="4831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Numerical Data</a:t>
            </a:r>
            <a:endParaRPr/>
          </a:p>
        </p:txBody>
      </p:sp>
      <p:pic>
        <p:nvPicPr>
          <p:cNvPr id="471" name="Google Shape;4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63" y="1185988"/>
            <a:ext cx="5391300" cy="1619400"/>
          </a:xfrm>
          <a:prstGeom prst="roundRect">
            <a:avLst>
              <a:gd fmla="val 87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38" y="3007800"/>
            <a:ext cx="6219900" cy="1514400"/>
          </a:xfrm>
          <a:prstGeom prst="roundRect">
            <a:avLst>
              <a:gd fmla="val 8654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>
            <p:ph type="title"/>
          </p:nvPr>
        </p:nvSpPr>
        <p:spPr>
          <a:xfrm>
            <a:off x="457200" y="32552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 Categorical Data</a:t>
            </a:r>
            <a:endParaRPr/>
          </a:p>
        </p:txBody>
      </p:sp>
      <p:pic>
        <p:nvPicPr>
          <p:cNvPr id="478" name="Google Shape;4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750" y="920950"/>
            <a:ext cx="1997050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750" y="1919475"/>
            <a:ext cx="1997049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325" y="2749750"/>
            <a:ext cx="2352263" cy="208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7"/>
          <p:cNvGrpSpPr/>
          <p:nvPr/>
        </p:nvGrpSpPr>
        <p:grpSpPr>
          <a:xfrm>
            <a:off x="152400" y="920950"/>
            <a:ext cx="8560401" cy="3917750"/>
            <a:chOff x="152400" y="920950"/>
            <a:chExt cx="8560401" cy="3917750"/>
          </a:xfrm>
        </p:grpSpPr>
        <p:pic>
          <p:nvPicPr>
            <p:cNvPr id="482" name="Google Shape;48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920950"/>
              <a:ext cx="4648200" cy="1828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83" name="Google Shape;48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00600" y="2749750"/>
              <a:ext cx="3912201" cy="20889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84" name="Google Shape;484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00600" y="920950"/>
              <a:ext cx="1915150" cy="1828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85" name="Google Shape;485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2400" y="2749750"/>
              <a:ext cx="2295925" cy="115256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486" name="Google Shape;486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400" y="3902300"/>
              <a:ext cx="2295924" cy="936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28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492" name="Google Shape;492;p28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94" name="Google Shape;494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&amp; Evaluation</a:t>
            </a:r>
            <a:endParaRPr/>
          </a:p>
        </p:txBody>
      </p:sp>
      <p:grpSp>
        <p:nvGrpSpPr>
          <p:cNvPr id="495" name="Google Shape;495;p28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496" name="Google Shape;496;p28"/>
            <p:cNvSpPr/>
            <p:nvPr/>
          </p:nvSpPr>
          <p:spPr>
            <a:xfrm>
              <a:off x="5987719" y="3093832"/>
              <a:ext cx="119074" cy="819540"/>
            </a:xfrm>
            <a:custGeom>
              <a:rect b="b" l="l" r="r" t="t"/>
              <a:pathLst>
                <a:path extrusionOk="0" h="25273" w="3672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5803596" y="3038900"/>
              <a:ext cx="120014" cy="872170"/>
            </a:xfrm>
            <a:custGeom>
              <a:rect b="b" l="l" r="r" t="t"/>
              <a:pathLst>
                <a:path extrusionOk="0" h="26896" w="3701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5669768" y="2404422"/>
              <a:ext cx="257053" cy="311045"/>
            </a:xfrm>
            <a:custGeom>
              <a:rect b="b" l="l" r="r" t="t"/>
              <a:pathLst>
                <a:path extrusionOk="0" h="9592" w="7927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5505976" y="2490258"/>
              <a:ext cx="267203" cy="326739"/>
            </a:xfrm>
            <a:custGeom>
              <a:rect b="b" l="l" r="r" t="t"/>
              <a:pathLst>
                <a:path extrusionOk="0" h="10076" w="824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5247562" y="2038055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653165" y="2630539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572000" y="1208850"/>
              <a:ext cx="1126888" cy="1125461"/>
            </a:xfrm>
            <a:custGeom>
              <a:rect b="b" l="l" r="r" t="t"/>
              <a:pathLst>
                <a:path extrusionOk="0" h="34707" w="34751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625084" y="1394790"/>
              <a:ext cx="1099163" cy="964913"/>
            </a:xfrm>
            <a:custGeom>
              <a:rect b="b" l="l" r="r" t="t"/>
              <a:pathLst>
                <a:path extrusionOk="0" h="29756" w="33896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5651770" y="3750004"/>
              <a:ext cx="606362" cy="981970"/>
            </a:xfrm>
            <a:custGeom>
              <a:rect b="b" l="l" r="r" t="t"/>
              <a:pathLst>
                <a:path extrusionOk="0" h="30282" w="18699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388751" y="4322642"/>
              <a:ext cx="1069200" cy="409332"/>
            </a:xfrm>
            <a:custGeom>
              <a:rect b="b" l="l" r="r" t="t"/>
              <a:pathLst>
                <a:path extrusionOk="0" h="12623" w="32972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5485190" y="2057414"/>
              <a:ext cx="650204" cy="2351999"/>
            </a:xfrm>
            <a:custGeom>
              <a:rect b="b" l="l" r="r" t="t"/>
              <a:pathLst>
                <a:path extrusionOk="0" h="72531" w="20051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8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508" name="Google Shape;508;p28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09" name="Google Shape;509;p28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510" name="Google Shape;510;p2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 redefinition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11" name="Google Shape;511;p2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Fit the model with tuned parameters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12" name="Google Shape;512;p28"/>
          <p:cNvGrpSpPr/>
          <p:nvPr/>
        </p:nvGrpSpPr>
        <p:grpSpPr>
          <a:xfrm>
            <a:off x="3251175" y="2203700"/>
            <a:ext cx="2943283" cy="637883"/>
            <a:chOff x="3486117" y="2444467"/>
            <a:chExt cx="2943283" cy="637883"/>
          </a:xfrm>
        </p:grpSpPr>
        <p:sp>
          <p:nvSpPr>
            <p:cNvPr id="513" name="Google Shape;513;p2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14" name="Google Shape;514;p28"/>
            <p:cNvGrpSpPr/>
            <p:nvPr/>
          </p:nvGrpSpPr>
          <p:grpSpPr>
            <a:xfrm>
              <a:off x="3486117" y="2444467"/>
              <a:ext cx="2521500" cy="551450"/>
              <a:chOff x="6053042" y="700375"/>
              <a:chExt cx="2521500" cy="551450"/>
            </a:xfrm>
          </p:grpSpPr>
          <p:sp>
            <p:nvSpPr>
              <p:cNvPr id="515" name="Google Shape;515;p28"/>
              <p:cNvSpPr txBox="1"/>
              <p:nvPr/>
            </p:nvSpPr>
            <p:spPr>
              <a:xfrm>
                <a:off x="6053042" y="700375"/>
                <a:ext cx="23388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Hyperparameter tuning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16" name="Google Shape;516;p28"/>
              <p:cNvSpPr txBox="1"/>
              <p:nvPr/>
            </p:nvSpPr>
            <p:spPr>
              <a:xfrm>
                <a:off x="6053042" y="1118625"/>
                <a:ext cx="2521500" cy="13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Use GridSearchCV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17" name="Google Shape;517;p28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518" name="Google Shape;518;p2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19" name="Google Shape;519;p28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520" name="Google Shape;520;p28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Filter models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21" name="Google Shape;521;p28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Choose the model with best performance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2" name="Google Shape;522;p28"/>
          <p:cNvGrpSpPr/>
          <p:nvPr/>
        </p:nvGrpSpPr>
        <p:grpSpPr>
          <a:xfrm>
            <a:off x="313925" y="4054988"/>
            <a:ext cx="3071100" cy="820213"/>
            <a:chOff x="3358300" y="2444463"/>
            <a:chExt cx="3071100" cy="820213"/>
          </a:xfrm>
        </p:grpSpPr>
        <p:sp>
          <p:nvSpPr>
            <p:cNvPr id="523" name="Google Shape;523;p28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24" name="Google Shape;524;p28"/>
            <p:cNvGrpSpPr/>
            <p:nvPr/>
          </p:nvGrpSpPr>
          <p:grpSpPr>
            <a:xfrm>
              <a:off x="3358300" y="2444463"/>
              <a:ext cx="2680500" cy="820213"/>
              <a:chOff x="5925225" y="700371"/>
              <a:chExt cx="2680500" cy="820213"/>
            </a:xfrm>
          </p:grpSpPr>
          <p:sp>
            <p:nvSpPr>
              <p:cNvPr id="525" name="Google Shape;525;p28"/>
              <p:cNvSpPr txBox="1"/>
              <p:nvPr/>
            </p:nvSpPr>
            <p:spPr>
              <a:xfrm>
                <a:off x="5925227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Prepare  models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526" name="Google Shape;526;p28"/>
              <p:cNvSpPr txBox="1"/>
              <p:nvPr/>
            </p:nvSpPr>
            <p:spPr>
              <a:xfrm>
                <a:off x="5925225" y="1188783"/>
                <a:ext cx="26805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Define 11 different classifier models, fit each of them and summarize it’s metrics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527" name="Google Shape;527;p28"/>
          <p:cNvCxnSpPr>
            <a:stCxn id="523" idx="6"/>
            <a:endCxn id="518" idx="4"/>
          </p:cNvCxnSpPr>
          <p:nvPr/>
        </p:nvCxnSpPr>
        <p:spPr>
          <a:xfrm flipH="1" rot="10800000">
            <a:off x="3385025" y="3767225"/>
            <a:ext cx="11103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28"/>
          <p:cNvCxnSpPr>
            <a:stCxn id="518" idx="6"/>
            <a:endCxn id="513" idx="4"/>
          </p:cNvCxnSpPr>
          <p:nvPr/>
        </p:nvCxnSpPr>
        <p:spPr>
          <a:xfrm flipH="1" rot="10800000">
            <a:off x="4797466" y="2841592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28"/>
          <p:cNvCxnSpPr>
            <a:stCxn id="513" idx="6"/>
            <a:endCxn id="508" idx="4"/>
          </p:cNvCxnSpPr>
          <p:nvPr/>
        </p:nvCxnSpPr>
        <p:spPr>
          <a:xfrm flipH="1" rot="10800000">
            <a:off x="6194458" y="1915933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30" name="Google Shape;530;p28"/>
          <p:cNvGrpSpPr/>
          <p:nvPr/>
        </p:nvGrpSpPr>
        <p:grpSpPr>
          <a:xfrm>
            <a:off x="781050" y="1128225"/>
            <a:ext cx="2102400" cy="891812"/>
            <a:chOff x="6053050" y="527046"/>
            <a:chExt cx="2102400" cy="1184188"/>
          </a:xfrm>
        </p:grpSpPr>
        <p:sp>
          <p:nvSpPr>
            <p:cNvPr id="531" name="Google Shape;531;p28"/>
            <p:cNvSpPr txBox="1"/>
            <p:nvPr/>
          </p:nvSpPr>
          <p:spPr>
            <a:xfrm>
              <a:off x="6053050" y="527046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Evaluation Metrics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p28"/>
            <p:cNvSpPr txBox="1"/>
            <p:nvPr/>
          </p:nvSpPr>
          <p:spPr>
            <a:xfrm>
              <a:off x="6053050" y="1039833"/>
              <a:ext cx="2102400" cy="6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metrics used are accuracy, precision, recall, F1-Score, and ROC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3" name="Google Shape;533;p28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534" name="Google Shape;534;p28"/>
            <p:cNvSpPr/>
            <p:nvPr/>
          </p:nvSpPr>
          <p:spPr>
            <a:xfrm>
              <a:off x="4794038" y="3744242"/>
              <a:ext cx="367726" cy="52992"/>
            </a:xfrm>
            <a:custGeom>
              <a:rect b="b" l="l" r="r" t="t"/>
              <a:pathLst>
                <a:path extrusionOk="0" h="1548" w="10742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929393" y="3629289"/>
              <a:ext cx="97049" cy="27728"/>
            </a:xfrm>
            <a:custGeom>
              <a:rect b="b" l="l" r="r" t="t"/>
              <a:pathLst>
                <a:path extrusionOk="0" h="810" w="2835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00843" y="3566507"/>
              <a:ext cx="155758" cy="57921"/>
            </a:xfrm>
            <a:custGeom>
              <a:rect b="b" l="l" r="r" t="t"/>
              <a:pathLst>
                <a:path extrusionOk="0" h="1692" w="455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4809545" y="3489860"/>
              <a:ext cx="337532" cy="249521"/>
            </a:xfrm>
            <a:custGeom>
              <a:rect b="b" l="l" r="r" t="t"/>
              <a:pathLst>
                <a:path extrusionOk="0" h="7289" w="986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Models</a:t>
            </a:r>
            <a:endParaRPr/>
          </a:p>
        </p:txBody>
      </p:sp>
      <p:pic>
        <p:nvPicPr>
          <p:cNvPr id="543" name="Google Shape;5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749" y="880225"/>
            <a:ext cx="2830500" cy="1712700"/>
          </a:xfrm>
          <a:prstGeom prst="roundRect">
            <a:avLst>
              <a:gd fmla="val 7304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4" name="Google Shape;5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588" y="3114924"/>
            <a:ext cx="4444800" cy="96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5" name="Google Shape;545;p29"/>
          <p:cNvSpPr txBox="1"/>
          <p:nvPr/>
        </p:nvSpPr>
        <p:spPr>
          <a:xfrm>
            <a:off x="398825" y="4178100"/>
            <a:ext cx="82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split the datasets into one that only contains the target column, and another that doesn’t contain the target column.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29"/>
          <p:cNvSpPr txBox="1"/>
          <p:nvPr/>
        </p:nvSpPr>
        <p:spPr>
          <a:xfrm>
            <a:off x="427950" y="2622325"/>
            <a:ext cx="82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First of all, we initialize the models which performances we would like to compare.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Models</a:t>
            </a:r>
            <a:endParaRPr/>
          </a:p>
        </p:txBody>
      </p:sp>
      <p:pic>
        <p:nvPicPr>
          <p:cNvPr id="552" name="Google Shape;5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2" y="975750"/>
            <a:ext cx="4104000" cy="3192000"/>
          </a:xfrm>
          <a:prstGeom prst="roundRect">
            <a:avLst>
              <a:gd fmla="val 5044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3" name="Google Shape;553;p30"/>
          <p:cNvSpPr txBox="1"/>
          <p:nvPr/>
        </p:nvSpPr>
        <p:spPr>
          <a:xfrm>
            <a:off x="278825" y="4315650"/>
            <a:ext cx="85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use a loop to fit the data into each model. The scores for each model are also calculated and stored in the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scores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array.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Models</a:t>
            </a:r>
            <a:endParaRPr/>
          </a:p>
        </p:txBody>
      </p:sp>
      <p:pic>
        <p:nvPicPr>
          <p:cNvPr id="559" name="Google Shape;5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502" y="1069662"/>
            <a:ext cx="4065000" cy="3004200"/>
          </a:xfrm>
          <a:prstGeom prst="roundRect">
            <a:avLst>
              <a:gd fmla="val 923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0" name="Google Shape;560;p31"/>
          <p:cNvSpPr txBox="1"/>
          <p:nvPr/>
        </p:nvSpPr>
        <p:spPr>
          <a:xfrm>
            <a:off x="322825" y="4200550"/>
            <a:ext cx="832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compile the scores into a dataframe, then display them for comparison purposes. Here, we saw that the CatBoost model has the highest accuracy in all of the metrics (Accuracy, F1 Score, Precision, Recall, and ROC).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31"/>
          <p:cNvSpPr/>
          <p:nvPr/>
        </p:nvSpPr>
        <p:spPr>
          <a:xfrm>
            <a:off x="2355300" y="3265150"/>
            <a:ext cx="4475700" cy="3228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232" name="Google Shape;232;p14"/>
          <p:cNvGrpSpPr/>
          <p:nvPr/>
        </p:nvGrpSpPr>
        <p:grpSpPr>
          <a:xfrm>
            <a:off x="3297274" y="1169317"/>
            <a:ext cx="2653489" cy="678061"/>
            <a:chOff x="3297249" y="1027913"/>
            <a:chExt cx="2653489" cy="678061"/>
          </a:xfrm>
        </p:grpSpPr>
        <p:sp>
          <p:nvSpPr>
            <p:cNvPr id="233" name="Google Shape;233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4" name="Google Shape;234;p14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235" name="Google Shape;235;p14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 Definition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6" name="Google Shape;236;p14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Why did we do this?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7" name="Google Shape;237;p14"/>
          <p:cNvGrpSpPr/>
          <p:nvPr/>
        </p:nvGrpSpPr>
        <p:grpSpPr>
          <a:xfrm>
            <a:off x="6030175" y="1169317"/>
            <a:ext cx="2653477" cy="678062"/>
            <a:chOff x="6033350" y="1027913"/>
            <a:chExt cx="2653477" cy="678062"/>
          </a:xfrm>
        </p:grpSpPr>
        <p:grpSp>
          <p:nvGrpSpPr>
            <p:cNvPr id="238" name="Google Shape;238;p14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239" name="Google Shape;239;p1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Preprocessing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4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Preparing the data for the model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1" name="Google Shape;241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2" name="Google Shape;242;p14"/>
          <p:cNvGrpSpPr/>
          <p:nvPr/>
        </p:nvGrpSpPr>
        <p:grpSpPr>
          <a:xfrm>
            <a:off x="3297273" y="2314778"/>
            <a:ext cx="2656700" cy="787875"/>
            <a:chOff x="3297248" y="2502860"/>
            <a:chExt cx="2656700" cy="787875"/>
          </a:xfrm>
        </p:grpSpPr>
        <p:grpSp>
          <p:nvGrpSpPr>
            <p:cNvPr id="243" name="Google Shape;243;p14"/>
            <p:cNvGrpSpPr/>
            <p:nvPr/>
          </p:nvGrpSpPr>
          <p:grpSpPr>
            <a:xfrm>
              <a:off x="3969552" y="2502860"/>
              <a:ext cx="1984396" cy="787875"/>
              <a:chOff x="3581365" y="1153913"/>
              <a:chExt cx="1984396" cy="787875"/>
            </a:xfrm>
          </p:grpSpPr>
          <p:sp>
            <p:nvSpPr>
              <p:cNvPr id="244" name="Google Shape;244;p14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Preparation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5" name="Google Shape;245;p14"/>
              <p:cNvSpPr txBox="1"/>
              <p:nvPr/>
            </p:nvSpPr>
            <p:spPr>
              <a:xfrm>
                <a:off x="3584560" y="160998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chosen dataset, and how we prepared it.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6" name="Google Shape;246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7" name="Google Shape;247;p14"/>
          <p:cNvGrpSpPr/>
          <p:nvPr/>
        </p:nvGrpSpPr>
        <p:grpSpPr>
          <a:xfrm>
            <a:off x="3297273" y="3408726"/>
            <a:ext cx="2653504" cy="673400"/>
            <a:chOff x="3297248" y="3977808"/>
            <a:chExt cx="2653504" cy="673400"/>
          </a:xfrm>
        </p:grpSpPr>
        <p:grpSp>
          <p:nvGrpSpPr>
            <p:cNvPr id="248" name="Google Shape;248;p14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249" name="Google Shape;249;p14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EDA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0" name="Google Shape;250;p14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…stands for Exploratory Data Analysis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1" name="Google Shape;251;p14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52" name="Google Shape;252;p14"/>
          <p:cNvGrpSpPr/>
          <p:nvPr/>
        </p:nvGrpSpPr>
        <p:grpSpPr>
          <a:xfrm>
            <a:off x="6033375" y="2418142"/>
            <a:ext cx="2950775" cy="598075"/>
            <a:chOff x="6033350" y="4054025"/>
            <a:chExt cx="2950775" cy="598075"/>
          </a:xfrm>
        </p:grpSpPr>
        <p:grpSp>
          <p:nvGrpSpPr>
            <p:cNvPr id="253" name="Google Shape;253;p14"/>
            <p:cNvGrpSpPr/>
            <p:nvPr/>
          </p:nvGrpSpPr>
          <p:grpSpPr>
            <a:xfrm>
              <a:off x="6705623" y="4054025"/>
              <a:ext cx="2278502" cy="597192"/>
              <a:chOff x="6705623" y="4134788"/>
              <a:chExt cx="2278502" cy="597192"/>
            </a:xfrm>
          </p:grpSpPr>
          <p:sp>
            <p:nvSpPr>
              <p:cNvPr id="254" name="Google Shape;254;p14"/>
              <p:cNvSpPr txBox="1"/>
              <p:nvPr/>
            </p:nvSpPr>
            <p:spPr>
              <a:xfrm>
                <a:off x="6705625" y="4134788"/>
                <a:ext cx="22785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Modeling &amp; Evaluation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5" name="Google Shape;255;p14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Creating the model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6" name="Google Shape;256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257" name="Google Shape;257;p14"/>
          <p:cNvCxnSpPr>
            <a:stCxn id="233" idx="4"/>
            <a:endCxn id="246" idx="0"/>
          </p:cNvCxnSpPr>
          <p:nvPr/>
        </p:nvCxnSpPr>
        <p:spPr>
          <a:xfrm>
            <a:off x="3595324" y="1847379"/>
            <a:ext cx="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14"/>
          <p:cNvCxnSpPr>
            <a:stCxn id="246" idx="4"/>
            <a:endCxn id="251" idx="0"/>
          </p:cNvCxnSpPr>
          <p:nvPr/>
        </p:nvCxnSpPr>
        <p:spPr>
          <a:xfrm>
            <a:off x="3595323" y="2997616"/>
            <a:ext cx="0" cy="4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14"/>
          <p:cNvCxnSpPr/>
          <p:nvPr/>
        </p:nvCxnSpPr>
        <p:spPr>
          <a:xfrm>
            <a:off x="6329775" y="1838080"/>
            <a:ext cx="3300" cy="5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0" name="Google Shape;260;p14"/>
          <p:cNvGrpSpPr/>
          <p:nvPr/>
        </p:nvGrpSpPr>
        <p:grpSpPr>
          <a:xfrm>
            <a:off x="6033375" y="3408734"/>
            <a:ext cx="2653477" cy="674283"/>
            <a:chOff x="6033350" y="3977817"/>
            <a:chExt cx="2653477" cy="674283"/>
          </a:xfrm>
        </p:grpSpPr>
        <p:grpSp>
          <p:nvGrpSpPr>
            <p:cNvPr id="261" name="Google Shape;261;p14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262" name="Google Shape;262;p14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Results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63" name="Google Shape;263;p14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…with the discussion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4" name="Google Shape;264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265" name="Google Shape;265;p14"/>
          <p:cNvCxnSpPr>
            <a:stCxn id="256" idx="4"/>
            <a:endCxn id="264" idx="0"/>
          </p:cNvCxnSpPr>
          <p:nvPr/>
        </p:nvCxnSpPr>
        <p:spPr>
          <a:xfrm>
            <a:off x="6331425" y="3016217"/>
            <a:ext cx="0" cy="4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36800" r="0" t="0"/>
          <a:stretch/>
        </p:blipFill>
        <p:spPr>
          <a:xfrm>
            <a:off x="296425" y="1711663"/>
            <a:ext cx="2802150" cy="24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567" name="Google Shape;567;p32"/>
          <p:cNvSpPr txBox="1"/>
          <p:nvPr/>
        </p:nvSpPr>
        <p:spPr>
          <a:xfrm>
            <a:off x="2170495" y="888425"/>
            <a:ext cx="480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order to improve the performance of the model, we tuned the hyperparameters using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GridSearchCV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8" name="Google Shape;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00" y="1468875"/>
            <a:ext cx="4647200" cy="1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75" y="3537475"/>
            <a:ext cx="3181252" cy="13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 txBox="1"/>
          <p:nvPr/>
        </p:nvSpPr>
        <p:spPr>
          <a:xfrm>
            <a:off x="457199" y="3066600"/>
            <a:ext cx="336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then output the best estimator, score, and parameters.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2"/>
          <p:cNvSpPr txBox="1"/>
          <p:nvPr/>
        </p:nvSpPr>
        <p:spPr>
          <a:xfrm>
            <a:off x="4916599" y="3066610"/>
            <a:ext cx="35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resulting output can be seen below, with the best parameters being utilized in the next stage (Model Redefinition).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2" name="Google Shape;5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597" y="3757672"/>
            <a:ext cx="3578725" cy="7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Redefinition</a:t>
            </a:r>
            <a:endParaRPr/>
          </a:p>
        </p:txBody>
      </p:sp>
      <p:sp>
        <p:nvSpPr>
          <p:cNvPr id="578" name="Google Shape;578;p33"/>
          <p:cNvSpPr txBox="1"/>
          <p:nvPr/>
        </p:nvSpPr>
        <p:spPr>
          <a:xfrm>
            <a:off x="1255650" y="1181375"/>
            <a:ext cx="67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tuning the hyperparameters, we redefine the model with the newly acquired values.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9" name="Google Shape;5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613" y="1974125"/>
            <a:ext cx="67341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/>
        </p:nvSpPr>
        <p:spPr>
          <a:xfrm>
            <a:off x="1255650" y="2673275"/>
            <a:ext cx="67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then calculate the performance of the now redefined model using the same metrics as before (Accuracy score, F1 Score, Precision Score, and Recall Score).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1" name="Google Shape;5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525" y="3342175"/>
            <a:ext cx="66103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587" name="Google Shape;587;p34"/>
          <p:cNvGraphicFramePr/>
          <p:nvPr/>
        </p:nvGraphicFramePr>
        <p:xfrm>
          <a:off x="533550" y="1457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{A0DA61E8-496F-4E1D-9FF4-A0992F1547C1}</a:tableStyleId>
              </a:tblPr>
              <a:tblGrid>
                <a:gridCol w="1359575"/>
                <a:gridCol w="1326775"/>
              </a:tblGrid>
              <a:tr h="39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Metric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Performance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6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Accuracy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0.9628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6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Precision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0.9708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6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Recall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0.9431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6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F1 Score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0.9627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34"/>
          <p:cNvSpPr txBox="1"/>
          <p:nvPr/>
        </p:nvSpPr>
        <p:spPr>
          <a:xfrm>
            <a:off x="429075" y="1057725"/>
            <a:ext cx="28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Catboost Model Performance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3851950" y="1057725"/>
            <a:ext cx="46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Deployment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3654700" y="1381725"/>
            <a:ext cx="50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deployed our model in the form of a web-application, which can be accessed through the link: </a:t>
            </a:r>
            <a:r>
              <a:rPr lang="en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https://flight-satisfaction.herokuapp.com/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1" name="Google Shape;5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888" y="2213025"/>
            <a:ext cx="4739814" cy="23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4"/>
          <p:cNvSpPr txBox="1"/>
          <p:nvPr/>
        </p:nvSpPr>
        <p:spPr>
          <a:xfrm>
            <a:off x="533550" y="3418825"/>
            <a:ext cx="2686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3716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model achieved 96.28% accuracy, supported by 97% precision, 94% recall, and 96% F1 Score.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513"/>
            <a:ext cx="8839201" cy="41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/>
          <p:nvPr/>
        </p:nvSpPr>
        <p:spPr>
          <a:xfrm>
            <a:off x="4876800" y="1209525"/>
            <a:ext cx="3819600" cy="19899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457175" y="1209525"/>
            <a:ext cx="3819600" cy="19899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1974597" y="8037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6394210" y="8037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grpSp>
        <p:nvGrpSpPr>
          <p:cNvPr id="276" name="Google Shape;276;p15"/>
          <p:cNvGrpSpPr/>
          <p:nvPr/>
        </p:nvGrpSpPr>
        <p:grpSpPr>
          <a:xfrm>
            <a:off x="695388" y="1725951"/>
            <a:ext cx="3343200" cy="1534574"/>
            <a:chOff x="695388" y="1745001"/>
            <a:chExt cx="3343200" cy="1534574"/>
          </a:xfrm>
        </p:grpSpPr>
        <p:sp>
          <p:nvSpPr>
            <p:cNvPr id="277" name="Google Shape;277;p15"/>
            <p:cNvSpPr txBox="1"/>
            <p:nvPr/>
          </p:nvSpPr>
          <p:spPr>
            <a:xfrm>
              <a:off x="1309784" y="174500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COVID-19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8" name="Google Shape;278;p15"/>
            <p:cNvSpPr txBox="1"/>
            <p:nvPr/>
          </p:nvSpPr>
          <p:spPr>
            <a:xfrm>
              <a:off x="695388" y="21461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Due to the rampant pandemic, the airline industry experienced plummeting profits.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15"/>
          <p:cNvGrpSpPr/>
          <p:nvPr/>
        </p:nvGrpSpPr>
        <p:grpSpPr>
          <a:xfrm>
            <a:off x="5115000" y="1685626"/>
            <a:ext cx="3343200" cy="1513849"/>
            <a:chOff x="5115000" y="1704676"/>
            <a:chExt cx="3343200" cy="1513849"/>
          </a:xfrm>
        </p:grpSpPr>
        <p:sp>
          <p:nvSpPr>
            <p:cNvPr id="280" name="Google Shape;280;p15"/>
            <p:cNvSpPr txBox="1"/>
            <p:nvPr/>
          </p:nvSpPr>
          <p:spPr>
            <a:xfrm>
              <a:off x="5729396" y="17046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Living Standards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5115000" y="208512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However, living standards have in turn, improved as people took care of themselves more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2" name="Google Shape;2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40" y="940025"/>
            <a:ext cx="512257" cy="512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700" y="938650"/>
            <a:ext cx="645795" cy="514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5"/>
          <p:cNvSpPr/>
          <p:nvPr/>
        </p:nvSpPr>
        <p:spPr>
          <a:xfrm>
            <a:off x="2623100" y="3077400"/>
            <a:ext cx="3819600" cy="1989900"/>
          </a:xfrm>
          <a:prstGeom prst="roundRect">
            <a:avLst>
              <a:gd fmla="val 16667" name="adj"/>
            </a:avLst>
          </a:prstGeom>
          <a:solidFill>
            <a:srgbClr val="2CC03A">
              <a:alpha val="48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4140522" y="2671625"/>
            <a:ext cx="784800" cy="78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5"/>
          <p:cNvPicPr preferRelativeResize="0"/>
          <p:nvPr/>
        </p:nvPicPr>
        <p:blipFill rotWithShape="1">
          <a:blip r:embed="rId5">
            <a:alphaModFix/>
          </a:blip>
          <a:srcRect b="0" l="10000" r="10000" t="0"/>
          <a:stretch/>
        </p:blipFill>
        <p:spPr>
          <a:xfrm>
            <a:off x="4276765" y="2807900"/>
            <a:ext cx="512257" cy="5122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15"/>
          <p:cNvGrpSpPr/>
          <p:nvPr/>
        </p:nvGrpSpPr>
        <p:grpSpPr>
          <a:xfrm>
            <a:off x="2861313" y="3456426"/>
            <a:ext cx="3343200" cy="1534574"/>
            <a:chOff x="695388" y="1745001"/>
            <a:chExt cx="3343200" cy="1534574"/>
          </a:xfrm>
        </p:grpSpPr>
        <p:sp>
          <p:nvSpPr>
            <p:cNvPr id="288" name="Google Shape;288;p15"/>
            <p:cNvSpPr txBox="1"/>
            <p:nvPr/>
          </p:nvSpPr>
          <p:spPr>
            <a:xfrm>
              <a:off x="1309784" y="1745001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Demand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695388" y="21461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These two factors results in airline industries desiring to improve their services.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457200" y="1324425"/>
            <a:ext cx="2889300" cy="35919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 txBox="1"/>
          <p:nvPr/>
        </p:nvSpPr>
        <p:spPr>
          <a:xfrm>
            <a:off x="646237" y="1700163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Dataset: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Airline Passenger Satisfaction by TJ Klein*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6" name="Google Shape;296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88" y="2573263"/>
            <a:ext cx="1581757" cy="21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299" name="Google Shape;299;p16"/>
          <p:cNvSpPr/>
          <p:nvPr/>
        </p:nvSpPr>
        <p:spPr>
          <a:xfrm>
            <a:off x="3971543" y="1541125"/>
            <a:ext cx="4401497" cy="6501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3960999" y="1172025"/>
            <a:ext cx="2151907" cy="46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4140075" y="1689450"/>
            <a:ext cx="4053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remove columns that we deem as unnecessary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4122280" y="1238325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Outliers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16"/>
          <p:cNvSpPr/>
          <p:nvPr/>
        </p:nvSpPr>
        <p:spPr>
          <a:xfrm rot="866521">
            <a:off x="2105345" y="2582114"/>
            <a:ext cx="2240749" cy="1266824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304" name="Google Shape;304;p16"/>
          <p:cNvSpPr/>
          <p:nvPr/>
        </p:nvSpPr>
        <p:spPr>
          <a:xfrm rot="1255470">
            <a:off x="2020955" y="3636307"/>
            <a:ext cx="2388275" cy="461990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305" name="Google Shape;305;p16"/>
          <p:cNvSpPr/>
          <p:nvPr/>
        </p:nvSpPr>
        <p:spPr>
          <a:xfrm>
            <a:off x="4049000" y="3984775"/>
            <a:ext cx="4324200" cy="650100"/>
          </a:xfrm>
          <a:prstGeom prst="roundRect">
            <a:avLst>
              <a:gd fmla="val 50000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3971938" y="3638550"/>
            <a:ext cx="2130000" cy="464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4140075" y="4143925"/>
            <a:ext cx="4036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We convert categorical data to numerical and vice versa.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4118117" y="3704850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Conversion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3961100" y="2777453"/>
            <a:ext cx="4412100" cy="650100"/>
          </a:xfrm>
          <a:prstGeom prst="roundRect">
            <a:avLst>
              <a:gd fmla="val 50000" name="adj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"/>
          <p:cNvSpPr/>
          <p:nvPr/>
        </p:nvSpPr>
        <p:spPr>
          <a:xfrm>
            <a:off x="3961063" y="2418278"/>
            <a:ext cx="2130000" cy="4644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 txBox="1"/>
          <p:nvPr/>
        </p:nvSpPr>
        <p:spPr>
          <a:xfrm>
            <a:off x="4358076" y="2936603"/>
            <a:ext cx="383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categorical ones are replaced with its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mode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while numericals are replaced with its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4134997" y="2484578"/>
            <a:ext cx="1782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Handle Missing Values</a:t>
            </a:r>
            <a:endParaRPr b="1" sz="16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3219650" y="4851950"/>
            <a:ext cx="589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*https://www.kaggle.com/datasets/teejmahal20/airline-passenger-satisfaction</a:t>
            </a:r>
            <a:endParaRPr sz="7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319" name="Google Shape;319;p17"/>
          <p:cNvPicPr preferRelativeResize="0"/>
          <p:nvPr/>
        </p:nvPicPr>
        <p:blipFill rotWithShape="1">
          <a:blip r:embed="rId3">
            <a:alphaModFix/>
          </a:blip>
          <a:srcRect b="15257" l="0" r="0" t="19815"/>
          <a:stretch/>
        </p:blipFill>
        <p:spPr>
          <a:xfrm>
            <a:off x="3868200" y="1615050"/>
            <a:ext cx="14076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20" name="Google Shape;320;p17"/>
          <p:cNvPicPr preferRelativeResize="0"/>
          <p:nvPr/>
        </p:nvPicPr>
        <p:blipFill rotWithShape="1">
          <a:blip r:embed="rId4">
            <a:alphaModFix/>
          </a:blip>
          <a:srcRect b="8935" l="0" r="0" t="8935"/>
          <a:stretch/>
        </p:blipFill>
        <p:spPr>
          <a:xfrm>
            <a:off x="1611300" y="2764694"/>
            <a:ext cx="1460700" cy="119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3072000" y="11686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Airline Passenger Dataset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3072000" y="3085394"/>
            <a:ext cx="146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Categorical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2925" y="2765613"/>
            <a:ext cx="814548" cy="119786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 txBox="1"/>
          <p:nvPr/>
        </p:nvSpPr>
        <p:spPr>
          <a:xfrm>
            <a:off x="4841925" y="3085403"/>
            <a:ext cx="158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Numerical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5" name="Google Shape;325;p17"/>
          <p:cNvCxnSpPr>
            <a:stCxn id="319" idx="2"/>
            <a:endCxn id="320" idx="0"/>
          </p:cNvCxnSpPr>
          <p:nvPr/>
        </p:nvCxnSpPr>
        <p:spPr>
          <a:xfrm rot="5400000">
            <a:off x="3339300" y="1531950"/>
            <a:ext cx="235200" cy="22302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17"/>
          <p:cNvCxnSpPr>
            <a:stCxn id="319" idx="2"/>
            <a:endCxn id="323" idx="0"/>
          </p:cNvCxnSpPr>
          <p:nvPr/>
        </p:nvCxnSpPr>
        <p:spPr>
          <a:xfrm flipH="1" rot="-5400000">
            <a:off x="5583000" y="1518450"/>
            <a:ext cx="236100" cy="22581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27" name="Google Shape;3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800" y="4345815"/>
            <a:ext cx="130302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9101" y="4113963"/>
            <a:ext cx="914401" cy="7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7"/>
          <p:cNvSpPr txBox="1"/>
          <p:nvPr/>
        </p:nvSpPr>
        <p:spPr>
          <a:xfrm>
            <a:off x="466950" y="4259763"/>
            <a:ext cx="122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Ratings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>
            <a:off x="3961950" y="4259763"/>
            <a:ext cx="122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Non-ratings</a:t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31" name="Google Shape;331;p17"/>
          <p:cNvCxnSpPr>
            <a:stCxn id="320" idx="2"/>
            <a:endCxn id="329" idx="0"/>
          </p:cNvCxnSpPr>
          <p:nvPr/>
        </p:nvCxnSpPr>
        <p:spPr>
          <a:xfrm rot="5400000">
            <a:off x="1561500" y="3479742"/>
            <a:ext cx="295500" cy="1264800"/>
          </a:xfrm>
          <a:prstGeom prst="curvedConnector3">
            <a:avLst>
              <a:gd fmla="val 49978" name="adj1"/>
            </a:avLst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17"/>
          <p:cNvCxnSpPr>
            <a:stCxn id="320" idx="2"/>
            <a:endCxn id="330" idx="0"/>
          </p:cNvCxnSpPr>
          <p:nvPr/>
        </p:nvCxnSpPr>
        <p:spPr>
          <a:xfrm flipH="1" rot="-5400000">
            <a:off x="3309000" y="2997042"/>
            <a:ext cx="295500" cy="2230200"/>
          </a:xfrm>
          <a:prstGeom prst="curvedConnector3">
            <a:avLst>
              <a:gd fmla="val 49978" name="adj1"/>
            </a:avLst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60" y="1072925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339" name="Google Shape;339;p18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340" name="Google Shape;340;p18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out the results @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https://colab.research.google.com/drive/1ozDpPvwTh44hDEafooDxac9SjwNuupHl#scrollTo=_qPqw3_BLsrS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1" name="Google Shape;381;p18"/>
          <p:cNvGrpSpPr/>
          <p:nvPr/>
        </p:nvGrpSpPr>
        <p:grpSpPr>
          <a:xfrm>
            <a:off x="6607200" y="995163"/>
            <a:ext cx="2232000" cy="1399988"/>
            <a:chOff x="6454800" y="995163"/>
            <a:chExt cx="2232000" cy="1399988"/>
          </a:xfrm>
        </p:grpSpPr>
        <p:sp>
          <p:nvSpPr>
            <p:cNvPr id="382" name="Google Shape;382;p18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Heatmap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3" name="Google Shape;383;p18"/>
            <p:cNvSpPr txBox="1"/>
            <p:nvPr/>
          </p:nvSpPr>
          <p:spPr>
            <a:xfrm>
              <a:off x="6454800" y="1675150"/>
              <a:ext cx="2232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heatmap is used to find correlations between the categorical rating labels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18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6AA84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3.</a:t>
              </a:r>
              <a:endParaRPr b="1" sz="1800">
                <a:solidFill>
                  <a:srgbClr val="6AA84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5" name="Google Shape;385;p18"/>
          <p:cNvGrpSpPr/>
          <p:nvPr/>
        </p:nvGrpSpPr>
        <p:grpSpPr>
          <a:xfrm>
            <a:off x="457191" y="995163"/>
            <a:ext cx="2232014" cy="1780988"/>
            <a:chOff x="457191" y="995163"/>
            <a:chExt cx="2232014" cy="1780988"/>
          </a:xfrm>
        </p:grpSpPr>
        <p:sp>
          <p:nvSpPr>
            <p:cNvPr id="386" name="Google Shape;386;p18"/>
            <p:cNvSpPr txBox="1"/>
            <p:nvPr/>
          </p:nvSpPr>
          <p:spPr>
            <a:xfrm>
              <a:off x="457200" y="14097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Categorical Label Distribution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7" name="Google Shape;387;p18"/>
            <p:cNvSpPr txBox="1"/>
            <p:nvPr/>
          </p:nvSpPr>
          <p:spPr>
            <a:xfrm>
              <a:off x="457205" y="2056150"/>
              <a:ext cx="2232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We find out the label distribution in both the ratings and non ratings categorical labels using bar graphs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18"/>
            <p:cNvSpPr txBox="1"/>
            <p:nvPr/>
          </p:nvSpPr>
          <p:spPr>
            <a:xfrm>
              <a:off x="4571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1.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9" name="Google Shape;389;p18"/>
          <p:cNvGrpSpPr/>
          <p:nvPr/>
        </p:nvGrpSpPr>
        <p:grpSpPr>
          <a:xfrm>
            <a:off x="457191" y="3017988"/>
            <a:ext cx="2232014" cy="1399988"/>
            <a:chOff x="457191" y="2789388"/>
            <a:chExt cx="2232014" cy="1399988"/>
          </a:xfrm>
        </p:grpSpPr>
        <p:sp>
          <p:nvSpPr>
            <p:cNvPr id="390" name="Google Shape;390;p18"/>
            <p:cNvSpPr txBox="1"/>
            <p:nvPr/>
          </p:nvSpPr>
          <p:spPr>
            <a:xfrm>
              <a:off x="457200" y="32039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Numerical Label Distribution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1" name="Google Shape;391;p18"/>
            <p:cNvSpPr txBox="1"/>
            <p:nvPr/>
          </p:nvSpPr>
          <p:spPr>
            <a:xfrm>
              <a:off x="457205" y="3469375"/>
              <a:ext cx="2232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This is done using </a:t>
              </a: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kdeplot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and </a:t>
              </a: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boxplot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18"/>
            <p:cNvSpPr txBox="1"/>
            <p:nvPr/>
          </p:nvSpPr>
          <p:spPr>
            <a:xfrm>
              <a:off x="4571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A64D79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2.</a:t>
              </a:r>
              <a:endParaRPr b="1" sz="1800">
                <a:solidFill>
                  <a:srgbClr val="A64D7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LABEL DISTRIBUTION (RATINGS)</a:t>
            </a:r>
            <a:endParaRPr/>
          </a:p>
        </p:txBody>
      </p:sp>
      <p:pic>
        <p:nvPicPr>
          <p:cNvPr id="398" name="Google Shape;398;p19"/>
          <p:cNvPicPr preferRelativeResize="0"/>
          <p:nvPr/>
        </p:nvPicPr>
        <p:blipFill rotWithShape="1">
          <a:blip r:embed="rId3">
            <a:alphaModFix/>
          </a:blip>
          <a:srcRect b="0" l="0" r="0" t="56823"/>
          <a:stretch/>
        </p:blipFill>
        <p:spPr>
          <a:xfrm>
            <a:off x="4616900" y="1105201"/>
            <a:ext cx="3649975" cy="36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9"/>
          <p:cNvPicPr preferRelativeResize="0"/>
          <p:nvPr/>
        </p:nvPicPr>
        <p:blipFill rotWithShape="1">
          <a:blip r:embed="rId4">
            <a:alphaModFix/>
          </a:blip>
          <a:srcRect b="42079" l="0" r="0" t="0"/>
          <a:stretch/>
        </p:blipFill>
        <p:spPr>
          <a:xfrm>
            <a:off x="1287775" y="986863"/>
            <a:ext cx="2895799" cy="39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LABEL DISTRIBUTION (NON-RATINGS)</a:t>
            </a:r>
            <a:endParaRPr/>
          </a:p>
        </p:txBody>
      </p:sp>
      <p:pic>
        <p:nvPicPr>
          <p:cNvPr id="405" name="Google Shape;4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00" y="935275"/>
            <a:ext cx="8139193" cy="40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Label Distribution (Kdeplot)</a:t>
            </a:r>
            <a:endParaRPr/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5" y="920950"/>
            <a:ext cx="8166740" cy="405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